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9F8453-4CBC-415F-8BD6-40359A910C53}" type="datetimeFigureOut">
              <a:rPr lang="cs-CZ" smtClean="0"/>
              <a:pPr/>
              <a:t>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F96D166-A6EA-49AB-AED6-2CF9EC108EE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8352928" cy="5976664"/>
          </a:xfrm>
        </p:spPr>
        <p:txBody>
          <a:bodyPr>
            <a:noAutofit/>
          </a:bodyPr>
          <a:lstStyle/>
          <a:p>
            <a:pPr marL="514350" indent="-514350"/>
            <a:r>
              <a:rPr lang="cs-CZ" sz="2800" dirty="0" smtClean="0"/>
              <a:t>1 Korintským 12:1-7  Pokud jde o duchovní dary, bratři, nechci, abyste zůstali v nevědomosti.</a:t>
            </a:r>
          </a:p>
          <a:p>
            <a:pPr marL="514350" indent="-514350"/>
            <a:r>
              <a:rPr lang="cs-CZ" sz="2800" dirty="0" smtClean="0"/>
              <a:t>2  Víte, že jste ještě jako pohané chodili k němým modlám, jak jste k tomu byli vedeni.</a:t>
            </a:r>
          </a:p>
          <a:p>
            <a:pPr marL="514350" indent="-514350"/>
            <a:r>
              <a:rPr lang="cs-CZ" sz="2800" dirty="0" smtClean="0"/>
              <a:t>3  Proto chci, abyste věděli, že nikdo, kdo mluví v Duchu svatém, nemůže zlořečit Ježíši, tak jako nikdo nemůže prohlásit "Ježíš je Pán," jedině v Duchu svatém.</a:t>
            </a:r>
          </a:p>
          <a:p>
            <a:pPr marL="514350" indent="-514350"/>
            <a:r>
              <a:rPr lang="cs-CZ" sz="2800" dirty="0" smtClean="0"/>
              <a:t>4  Jsou různé </a:t>
            </a:r>
            <a:r>
              <a:rPr lang="cs-CZ" sz="2800" b="1" dirty="0" smtClean="0">
                <a:solidFill>
                  <a:srgbClr val="FF0000"/>
                </a:solidFill>
              </a:rPr>
              <a:t>dary</a:t>
            </a:r>
            <a:r>
              <a:rPr lang="cs-CZ" sz="2800" dirty="0" smtClean="0"/>
              <a:t>, ale tentýž Duch,</a:t>
            </a:r>
          </a:p>
          <a:p>
            <a:pPr marL="514350" indent="-514350"/>
            <a:r>
              <a:rPr lang="cs-CZ" sz="2800" dirty="0" smtClean="0"/>
              <a:t>5  jsou různé </a:t>
            </a:r>
            <a:r>
              <a:rPr lang="cs-CZ" sz="2800" b="1" dirty="0" smtClean="0">
                <a:solidFill>
                  <a:srgbClr val="FF0000"/>
                </a:solidFill>
              </a:rPr>
              <a:t>služby</a:t>
            </a:r>
            <a:r>
              <a:rPr lang="cs-CZ" sz="2800" dirty="0" smtClean="0"/>
              <a:t>, ale tentýž Pán,</a:t>
            </a:r>
          </a:p>
          <a:p>
            <a:pPr marL="514350" indent="-514350"/>
            <a:r>
              <a:rPr lang="cs-CZ" sz="2800" dirty="0" smtClean="0"/>
              <a:t>6  jsou různá </a:t>
            </a:r>
            <a:r>
              <a:rPr lang="cs-CZ" sz="2800" b="1" dirty="0" smtClean="0">
                <a:solidFill>
                  <a:srgbClr val="FF0000"/>
                </a:solidFill>
              </a:rPr>
              <a:t>působení</a:t>
            </a:r>
            <a:r>
              <a:rPr lang="cs-CZ" sz="2800" dirty="0" smtClean="0"/>
              <a:t>, ale všechno ve všech působí tentýž Bůh.</a:t>
            </a:r>
          </a:p>
          <a:p>
            <a:pPr marL="514350" indent="-514350"/>
            <a:r>
              <a:rPr lang="cs-CZ" sz="2800" dirty="0" smtClean="0"/>
              <a:t>7  Každý ovšem dostává projev Ducha ke společnému užitku: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1 Korintským 12:8  jednomu je skrze Ducha dáno </a:t>
            </a:r>
            <a:r>
              <a:rPr lang="cs-CZ" b="1" dirty="0" smtClean="0">
                <a:solidFill>
                  <a:srgbClr val="FF0000"/>
                </a:solidFill>
              </a:rPr>
              <a:t>slovo moudrosti</a:t>
            </a:r>
            <a:r>
              <a:rPr lang="cs-CZ" dirty="0" smtClean="0"/>
              <a:t>, jinému od téhož Ducha </a:t>
            </a:r>
            <a:r>
              <a:rPr lang="cs-CZ" b="1" dirty="0" smtClean="0">
                <a:solidFill>
                  <a:srgbClr val="FF0000"/>
                </a:solidFill>
              </a:rPr>
              <a:t>slovo poznání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9  dalšímu </a:t>
            </a:r>
            <a:r>
              <a:rPr lang="cs-CZ" b="1" dirty="0" smtClean="0">
                <a:solidFill>
                  <a:srgbClr val="FF0000"/>
                </a:solidFill>
              </a:rPr>
              <a:t>víra</a:t>
            </a:r>
            <a:r>
              <a:rPr lang="cs-CZ" dirty="0" smtClean="0"/>
              <a:t> v tomtéž Duchu, jinému dary </a:t>
            </a:r>
            <a:r>
              <a:rPr lang="cs-CZ" b="1" dirty="0" smtClean="0">
                <a:solidFill>
                  <a:srgbClr val="FF0000"/>
                </a:solidFill>
              </a:rPr>
              <a:t>uzdravování</a:t>
            </a:r>
            <a:r>
              <a:rPr lang="cs-CZ" dirty="0" smtClean="0"/>
              <a:t> v tomtéž Duchu,</a:t>
            </a:r>
          </a:p>
          <a:p>
            <a:pPr>
              <a:buNone/>
            </a:pPr>
            <a:r>
              <a:rPr lang="cs-CZ" dirty="0" smtClean="0"/>
              <a:t>10  jinému </a:t>
            </a:r>
            <a:r>
              <a:rPr lang="cs-CZ" b="1" dirty="0" smtClean="0">
                <a:solidFill>
                  <a:srgbClr val="FF0000"/>
                </a:solidFill>
              </a:rPr>
              <a:t>konání zázraků</a:t>
            </a:r>
            <a:r>
              <a:rPr lang="cs-CZ" dirty="0" smtClean="0"/>
              <a:t>, jinému </a:t>
            </a:r>
            <a:r>
              <a:rPr lang="cs-CZ" b="1" dirty="0" smtClean="0">
                <a:solidFill>
                  <a:srgbClr val="FF0000"/>
                </a:solidFill>
              </a:rPr>
              <a:t>proroctví</a:t>
            </a:r>
            <a:r>
              <a:rPr lang="cs-CZ" dirty="0" smtClean="0"/>
              <a:t>, jinému </a:t>
            </a:r>
            <a:r>
              <a:rPr lang="cs-CZ" b="1" dirty="0" smtClean="0">
                <a:solidFill>
                  <a:srgbClr val="FF0000"/>
                </a:solidFill>
              </a:rPr>
              <a:t>rozlišování duchů</a:t>
            </a:r>
            <a:r>
              <a:rPr lang="cs-CZ" dirty="0" smtClean="0"/>
              <a:t>, jinému různé </a:t>
            </a:r>
            <a:r>
              <a:rPr lang="cs-CZ" b="1" dirty="0" smtClean="0">
                <a:solidFill>
                  <a:srgbClr val="FF0000"/>
                </a:solidFill>
              </a:rPr>
              <a:t>druhy jazyků</a:t>
            </a:r>
            <a:r>
              <a:rPr lang="cs-CZ" dirty="0" smtClean="0"/>
              <a:t>, jinému </a:t>
            </a:r>
            <a:r>
              <a:rPr lang="cs-CZ" b="1" dirty="0" smtClean="0">
                <a:solidFill>
                  <a:srgbClr val="FF0000"/>
                </a:solidFill>
              </a:rPr>
              <a:t>výklad jazyků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11  To vše ale působí jeden a tentýž Duch, který obdarovává každého jednotlivě, jak sám chce.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Efezským</a:t>
            </a:r>
            <a:r>
              <a:rPr lang="cs-CZ" dirty="0" smtClean="0"/>
              <a:t> </a:t>
            </a:r>
            <a:r>
              <a:rPr lang="cs-CZ" dirty="0" smtClean="0"/>
              <a:t>4:11  To on rozdal své dary - </a:t>
            </a:r>
            <a:r>
              <a:rPr lang="cs-CZ" b="1" dirty="0" smtClean="0">
                <a:solidFill>
                  <a:srgbClr val="FF0000"/>
                </a:solidFill>
              </a:rPr>
              <a:t>apoštoly, proroky, evangelisty, pastýře a učitele </a:t>
            </a:r>
            <a:r>
              <a:rPr lang="cs-CZ" dirty="0" smtClean="0"/>
              <a:t>-</a:t>
            </a:r>
          </a:p>
          <a:p>
            <a:pPr>
              <a:buNone/>
            </a:pPr>
            <a:r>
              <a:rPr lang="cs-CZ" dirty="0" smtClean="0"/>
              <a:t>12  pro přípravu svatých k dílu služby, aby se Kristovo tělo budovalo,</a:t>
            </a:r>
          </a:p>
          <a:p>
            <a:pPr>
              <a:buNone/>
            </a:pPr>
            <a:r>
              <a:rPr lang="cs-CZ" dirty="0" smtClean="0"/>
              <a:t>13  abychom nakonec všichni dospěli k jednotě víry a poznání Božího Syna, k dokonalému lidství, k plné míře Kristovy dospělosti.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Řimanům</a:t>
            </a:r>
            <a:r>
              <a:rPr lang="cs-CZ" dirty="0" smtClean="0"/>
              <a:t> </a:t>
            </a:r>
            <a:r>
              <a:rPr lang="cs-CZ" dirty="0" smtClean="0"/>
              <a:t>12:6  Podle milosti, jíž se nám dostalo, máme rozdílné dary: kdo má </a:t>
            </a:r>
            <a:r>
              <a:rPr lang="cs-CZ" b="1" dirty="0" smtClean="0">
                <a:solidFill>
                  <a:srgbClr val="FF0000"/>
                </a:solidFill>
              </a:rPr>
              <a:t>proroctví</a:t>
            </a:r>
            <a:r>
              <a:rPr lang="cs-CZ" dirty="0" smtClean="0"/>
              <a:t>, ať je užívá v souladu s vírou;</a:t>
            </a:r>
          </a:p>
          <a:p>
            <a:pPr>
              <a:buNone/>
            </a:pPr>
            <a:r>
              <a:rPr lang="cs-CZ" dirty="0" smtClean="0"/>
              <a:t>7  kdo má </a:t>
            </a:r>
            <a:r>
              <a:rPr lang="cs-CZ" b="1" dirty="0" smtClean="0">
                <a:solidFill>
                  <a:srgbClr val="FF0000"/>
                </a:solidFill>
              </a:rPr>
              <a:t>službu</a:t>
            </a:r>
            <a:r>
              <a:rPr lang="cs-CZ" dirty="0" smtClean="0"/>
              <a:t>, ať slouží; kdo je </a:t>
            </a:r>
            <a:r>
              <a:rPr lang="cs-CZ" b="1" dirty="0" smtClean="0">
                <a:solidFill>
                  <a:srgbClr val="FF0000"/>
                </a:solidFill>
              </a:rPr>
              <a:t>učitel</a:t>
            </a:r>
            <a:r>
              <a:rPr lang="cs-CZ" dirty="0" smtClean="0"/>
              <a:t>, ať učí;</a:t>
            </a:r>
          </a:p>
          <a:p>
            <a:pPr>
              <a:buNone/>
            </a:pPr>
            <a:r>
              <a:rPr lang="cs-CZ" dirty="0" smtClean="0"/>
              <a:t>8  kdo umí </a:t>
            </a:r>
            <a:r>
              <a:rPr lang="cs-CZ" b="1" dirty="0" smtClean="0">
                <a:solidFill>
                  <a:srgbClr val="FF0000"/>
                </a:solidFill>
              </a:rPr>
              <a:t>povzbuzovat</a:t>
            </a:r>
            <a:r>
              <a:rPr lang="cs-CZ" dirty="0" smtClean="0"/>
              <a:t>, ať povzbuzuje; kdo </a:t>
            </a:r>
            <a:r>
              <a:rPr lang="cs-CZ" b="1" dirty="0" smtClean="0">
                <a:solidFill>
                  <a:srgbClr val="FF0000"/>
                </a:solidFill>
              </a:rPr>
              <a:t>rozdává</a:t>
            </a:r>
            <a:r>
              <a:rPr lang="cs-CZ" dirty="0" smtClean="0"/>
              <a:t>, ať je štědrý; kdo </a:t>
            </a:r>
            <a:r>
              <a:rPr lang="cs-CZ" b="1" dirty="0" smtClean="0">
                <a:solidFill>
                  <a:srgbClr val="FF0000"/>
                </a:solidFill>
              </a:rPr>
              <a:t>pečuje</a:t>
            </a:r>
            <a:r>
              <a:rPr lang="cs-CZ" dirty="0" smtClean="0"/>
              <a:t>, ať je pilný; kdo </a:t>
            </a:r>
            <a:r>
              <a:rPr lang="cs-CZ" b="1" dirty="0" smtClean="0">
                <a:solidFill>
                  <a:srgbClr val="FF0000"/>
                </a:solidFill>
              </a:rPr>
              <a:t>pomáhá</a:t>
            </a:r>
            <a:r>
              <a:rPr lang="cs-CZ" dirty="0" smtClean="0"/>
              <a:t> potřebným, ať to dělá s radostí.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USILUJTE O DUCHOVNÍ DARY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1 </a:t>
            </a:r>
            <a:r>
              <a:rPr lang="cs-CZ" dirty="0" smtClean="0"/>
              <a:t>Korintským 14:1 </a:t>
            </a:r>
            <a:r>
              <a:rPr lang="cs-CZ" dirty="0" smtClean="0"/>
              <a:t> Držte se lásky a </a:t>
            </a:r>
            <a:r>
              <a:rPr lang="cs-CZ" b="1" dirty="0" smtClean="0">
                <a:solidFill>
                  <a:srgbClr val="FF0000"/>
                </a:solidFill>
              </a:rPr>
              <a:t>usilujte</a:t>
            </a:r>
            <a:r>
              <a:rPr lang="cs-CZ" dirty="0" smtClean="0"/>
              <a:t> o duchovní dary, nejvíce o dar prorocké řeči.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Lukáš </a:t>
            </a:r>
            <a:r>
              <a:rPr lang="cs-CZ" dirty="0" smtClean="0"/>
              <a:t>19:20  Přišel další a řekl: `Pane, </a:t>
            </a:r>
            <a:r>
              <a:rPr lang="cs-CZ" b="1" dirty="0" smtClean="0">
                <a:solidFill>
                  <a:srgbClr val="FF0000"/>
                </a:solidFill>
              </a:rPr>
              <a:t>tu je tvoje hřivna</a:t>
            </a:r>
            <a:r>
              <a:rPr lang="cs-CZ" dirty="0" smtClean="0"/>
              <a:t>; měl jsem ji schovanou v šátku,</a:t>
            </a:r>
          </a:p>
          <a:p>
            <a:pPr>
              <a:buNone/>
            </a:pPr>
            <a:r>
              <a:rPr lang="cs-CZ" dirty="0" smtClean="0"/>
              <a:t>21  neboť jsem se tě bál. Jsi přísný člověk: bereš, co jsi nedal, a sklízíš, co jsi nezasel.´</a:t>
            </a:r>
          </a:p>
          <a:p>
            <a:pPr>
              <a:buNone/>
            </a:pPr>
            <a:r>
              <a:rPr lang="cs-CZ" dirty="0" smtClean="0"/>
              <a:t>22  Řekne mu: `Jsi špatný služebník. Soudím tě podle tvých vlastních slov: věděl jsi, že jsem přísný a beru, co jsem nedal, a sklízím, co jsem nezasel.</a:t>
            </a:r>
          </a:p>
          <a:p>
            <a:pPr>
              <a:buNone/>
            </a:pPr>
            <a:r>
              <a:rPr lang="cs-CZ" dirty="0" smtClean="0"/>
              <a:t>23  Proč jsi aspoň mé peníze neuložil, a já bych si je teď vybral i s úrokem.´</a:t>
            </a:r>
          </a:p>
          <a:p>
            <a:pPr>
              <a:buNone/>
            </a:pPr>
            <a:r>
              <a:rPr lang="cs-CZ" dirty="0" smtClean="0"/>
              <a:t>24  Své družině pak řekl: `Vezměte mu tu hřivnu a dejte ji tomu, kdo má deset hřiven!´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174</TotalTime>
  <Words>20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Metro</vt:lpstr>
      <vt:lpstr>Snímek 1</vt:lpstr>
      <vt:lpstr>DARY</vt:lpstr>
      <vt:lpstr>Služebnosti</vt:lpstr>
      <vt:lpstr>Služebnosti</vt:lpstr>
      <vt:lpstr>USILUJTE O DUCHOVNÍ DARY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Apostolska Cirkev</dc:creator>
  <cp:lastModifiedBy>Apostolska Cirkev</cp:lastModifiedBy>
  <cp:revision>20</cp:revision>
  <dcterms:created xsi:type="dcterms:W3CDTF">2013-06-08T14:03:52Z</dcterms:created>
  <dcterms:modified xsi:type="dcterms:W3CDTF">2014-05-08T08:58:38Z</dcterms:modified>
</cp:coreProperties>
</file>